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inimized">
    <p:restoredLeft sz="0" autoAdjust="0"/>
    <p:restoredTop sz="0" autoAdjust="0"/>
  </p:normalViewPr>
  <p:slideViewPr>
    <p:cSldViewPr snapToGrid="0">
      <p:cViewPr>
        <p:scale>
          <a:sx n="168" d="100"/>
          <a:sy n="168" d="100"/>
        </p:scale>
        <p:origin x="3594" y="-30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51E-B2EE-4C24-BE26-C6DFF55B905F}" type="datetimeFigureOut">
              <a:rPr lang="en-AU" smtClean="0"/>
              <a:t>26/02/2024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34770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51E-B2EE-4C24-BE26-C6DFF55B905F}" type="datetimeFigureOut">
              <a:rPr lang="en-AU" smtClean="0"/>
              <a:t>26/02/2024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7576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51E-B2EE-4C24-BE26-C6DFF55B905F}" type="datetimeFigureOut">
              <a:rPr lang="en-AU" smtClean="0"/>
              <a:t>26/02/2024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02657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51E-B2EE-4C24-BE26-C6DFF55B905F}" type="datetimeFigureOut">
              <a:rPr lang="en-AU" smtClean="0"/>
              <a:t>26/02/2024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748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51E-B2EE-4C24-BE26-C6DFF55B905F}" type="datetimeFigureOut">
              <a:rPr lang="en-AU" smtClean="0"/>
              <a:t>26/02/2024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2036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51E-B2EE-4C24-BE26-C6DFF55B905F}" type="datetimeFigureOut">
              <a:rPr lang="en-AU" smtClean="0"/>
              <a:t>26/02/2024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3039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51E-B2EE-4C24-BE26-C6DFF55B905F}" type="datetimeFigureOut">
              <a:rPr lang="en-AU" smtClean="0"/>
              <a:t>26/02/2024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0545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51E-B2EE-4C24-BE26-C6DFF55B905F}" type="datetimeFigureOut">
              <a:rPr lang="en-AU" smtClean="0"/>
              <a:t>26/02/2024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59471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51E-B2EE-4C24-BE26-C6DFF55B905F}" type="datetimeFigureOut">
              <a:rPr lang="en-AU" smtClean="0"/>
              <a:t>26/02/2024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8416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51E-B2EE-4C24-BE26-C6DFF55B905F}" type="datetimeFigureOut">
              <a:rPr lang="en-AU" smtClean="0"/>
              <a:t>26/02/2024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818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6451E-B2EE-4C24-BE26-C6DFF55B905F}" type="datetimeFigureOut">
              <a:rPr lang="en-AU" smtClean="0"/>
              <a:t>26/02/2024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6507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6451E-B2EE-4C24-BE26-C6DFF55B905F}" type="datetimeFigureOut">
              <a:rPr lang="en-AU" smtClean="0"/>
              <a:t>26/02/2024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7B285-8BF5-4DEF-B89F-F209BE40445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0019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tiff"/><Relationship Id="rId13" Type="http://schemas.openxmlformats.org/officeDocument/2006/relationships/image" Target="../media/image17.tiff"/><Relationship Id="rId3" Type="http://schemas.openxmlformats.org/officeDocument/2006/relationships/image" Target="../media/image7.tiff"/><Relationship Id="rId7" Type="http://schemas.openxmlformats.org/officeDocument/2006/relationships/image" Target="../media/image11.tiff"/><Relationship Id="rId12" Type="http://schemas.openxmlformats.org/officeDocument/2006/relationships/image" Target="../media/image16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tiff"/><Relationship Id="rId11" Type="http://schemas.openxmlformats.org/officeDocument/2006/relationships/image" Target="../media/image15.tiff"/><Relationship Id="rId5" Type="http://schemas.openxmlformats.org/officeDocument/2006/relationships/image" Target="../media/image9.tiff"/><Relationship Id="rId10" Type="http://schemas.openxmlformats.org/officeDocument/2006/relationships/image" Target="../media/image14.tiff"/><Relationship Id="rId4" Type="http://schemas.openxmlformats.org/officeDocument/2006/relationships/image" Target="../media/image8.tiff"/><Relationship Id="rId9" Type="http://schemas.openxmlformats.org/officeDocument/2006/relationships/image" Target="../media/image13.tiff"/><Relationship Id="rId14" Type="http://schemas.openxmlformats.org/officeDocument/2006/relationships/image" Target="../media/image18.tif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tiff"/><Relationship Id="rId3" Type="http://schemas.openxmlformats.org/officeDocument/2006/relationships/image" Target="../media/image20.tiff"/><Relationship Id="rId7" Type="http://schemas.openxmlformats.org/officeDocument/2006/relationships/image" Target="../media/image24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tiff"/><Relationship Id="rId5" Type="http://schemas.openxmlformats.org/officeDocument/2006/relationships/image" Target="../media/image22.tiff"/><Relationship Id="rId4" Type="http://schemas.openxmlformats.org/officeDocument/2006/relationships/image" Target="../media/image21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tiff"/><Relationship Id="rId4" Type="http://schemas.openxmlformats.org/officeDocument/2006/relationships/image" Target="../media/image2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144030" y="371517"/>
            <a:ext cx="9285845" cy="72227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3600" u="sng" dirty="0"/>
              <a:t>In vivo localisation of Luteinising hormone-FITC peptides 4/3/20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13486" y="145492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AU" sz="1800" dirty="0"/>
              <a:t>58 day old male mice were injected with a 300 </a:t>
            </a:r>
            <a:r>
              <a:rPr lang="en-AU" sz="1800" dirty="0">
                <a:latin typeface="Calibri" panose="020F0502020204030204" pitchFamily="34" charset="0"/>
                <a:cs typeface="Calibri" panose="020F0502020204030204" pitchFamily="34" charset="0"/>
              </a:rPr>
              <a:t>µl dose of 1 </a:t>
            </a:r>
            <a:r>
              <a:rPr lang="en-AU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mM</a:t>
            </a:r>
            <a:r>
              <a:rPr lang="en-AU" sz="1800" dirty="0">
                <a:latin typeface="Calibri" panose="020F0502020204030204" pitchFamily="34" charset="0"/>
                <a:cs typeface="Calibri" panose="020F0502020204030204" pitchFamily="34" charset="0"/>
              </a:rPr>
              <a:t> peptide-FITC  (in 30% </a:t>
            </a:r>
            <a:r>
              <a:rPr lang="en-AU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Kolliphor</a:t>
            </a:r>
            <a:r>
              <a:rPr lang="en-AU" sz="1800" dirty="0">
                <a:latin typeface="Calibri" panose="020F0502020204030204" pitchFamily="34" charset="0"/>
                <a:cs typeface="Calibri" panose="020F0502020204030204" pitchFamily="34" charset="0"/>
              </a:rPr>
              <a:t>-PBS) or vehicle</a:t>
            </a:r>
          </a:p>
          <a:p>
            <a:pPr algn="l"/>
            <a:r>
              <a:rPr lang="en-AU" sz="1800" dirty="0">
                <a:latin typeface="Calibri" panose="020F0502020204030204" pitchFamily="34" charset="0"/>
                <a:cs typeface="Calibri" panose="020F0502020204030204" pitchFamily="34" charset="0"/>
              </a:rPr>
              <a:t>Treatments:</a:t>
            </a:r>
          </a:p>
          <a:p>
            <a:pPr algn="l"/>
            <a:r>
              <a:rPr lang="en-AU" sz="1800" dirty="0">
                <a:latin typeface="Calibri" panose="020F0502020204030204" pitchFamily="34" charset="0"/>
                <a:cs typeface="Calibri" panose="020F0502020204030204" pitchFamily="34" charset="0"/>
              </a:rPr>
              <a:t>1. vehicle (30% </a:t>
            </a:r>
            <a:r>
              <a:rPr lang="en-AU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Kolliphor</a:t>
            </a:r>
            <a:r>
              <a:rPr lang="en-AU" sz="1800" dirty="0">
                <a:latin typeface="Calibri" panose="020F0502020204030204" pitchFamily="34" charset="0"/>
                <a:cs typeface="Calibri" panose="020F0502020204030204" pitchFamily="34" charset="0"/>
              </a:rPr>
              <a:t>-PBS)</a:t>
            </a:r>
          </a:p>
          <a:p>
            <a:pPr algn="l"/>
            <a:r>
              <a:rPr lang="en-AU" sz="1800" dirty="0">
                <a:latin typeface="Calibri" panose="020F0502020204030204" pitchFamily="34" charset="0"/>
                <a:cs typeface="Calibri" panose="020F0502020204030204" pitchFamily="34" charset="0"/>
              </a:rPr>
              <a:t>2. GONBC35-FITC (non-specific peptide)</a:t>
            </a:r>
          </a:p>
          <a:p>
            <a:pPr algn="l"/>
            <a:r>
              <a:rPr lang="en-AU" sz="1800" dirty="0">
                <a:latin typeface="Calibri" panose="020F0502020204030204" pitchFamily="34" charset="0"/>
                <a:cs typeface="Calibri" panose="020F0502020204030204" pitchFamily="34" charset="0"/>
              </a:rPr>
              <a:t>3. </a:t>
            </a:r>
            <a:r>
              <a:rPr lang="en-AU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LHa</a:t>
            </a:r>
            <a:r>
              <a:rPr lang="en-AU" sz="1800" dirty="0">
                <a:latin typeface="Calibri" panose="020F0502020204030204" pitchFamily="34" charset="0"/>
                <a:cs typeface="Calibri" panose="020F0502020204030204" pitchFamily="34" charset="0"/>
              </a:rPr>
              <a:t>-FITC (FITC-</a:t>
            </a:r>
            <a:r>
              <a:rPr lang="en-AU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Ahx</a:t>
            </a:r>
            <a:r>
              <a:rPr lang="en-AU" sz="1800" dirty="0">
                <a:latin typeface="Calibri" panose="020F0502020204030204" pitchFamily="34" charset="0"/>
                <a:cs typeface="Calibri" panose="020F0502020204030204" pitchFamily="34" charset="0"/>
              </a:rPr>
              <a:t>--MPA(GABA)SSSDAGGPRTQP-NH</a:t>
            </a:r>
            <a:r>
              <a:rPr lang="en-AU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AU" sz="18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algn="l"/>
            <a:r>
              <a:rPr lang="en-AU" sz="1800" dirty="0">
                <a:latin typeface="Calibri" panose="020F0502020204030204" pitchFamily="34" charset="0"/>
                <a:cs typeface="Calibri" panose="020F0502020204030204" pitchFamily="34" charset="0"/>
              </a:rPr>
              <a:t>4. L95-FITC (FITC-Ahx-CSFPVALSSRSGPSRR-NH</a:t>
            </a:r>
            <a:r>
              <a:rPr lang="en-AU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AU" sz="18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algn="l"/>
            <a:r>
              <a:rPr lang="en-AU" sz="1800" dirty="0">
                <a:latin typeface="Calibri" panose="020F0502020204030204" pitchFamily="34" charset="0"/>
                <a:cs typeface="Calibri" panose="020F0502020204030204" pitchFamily="34" charset="0"/>
              </a:rPr>
              <a:t>Eight hours post-injection, mice were euthanased using CO</a:t>
            </a:r>
            <a:r>
              <a:rPr lang="en-AU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AU" sz="1800" dirty="0">
                <a:latin typeface="Calibri" panose="020F0502020204030204" pitchFamily="34" charset="0"/>
                <a:cs typeface="Calibri" panose="020F0502020204030204" pitchFamily="34" charset="0"/>
              </a:rPr>
              <a:t> asphyxiation</a:t>
            </a:r>
          </a:p>
          <a:p>
            <a:pPr algn="l"/>
            <a:r>
              <a:rPr lang="en-AU" sz="1800" dirty="0">
                <a:latin typeface="Calibri" panose="020F0502020204030204" pitchFamily="34" charset="0"/>
                <a:cs typeface="Calibri" panose="020F0502020204030204" pitchFamily="34" charset="0"/>
              </a:rPr>
              <a:t>Cardiac blood was collected and the mice weighed before organs were collected, weighed, and imaged using the fluorescent dissection microscope. Tissues collected: seminal vesicles, testes, epididymides, adrenal glands, kidneys, liver, spleen, brain, heart, lungs, and pituitary.</a:t>
            </a:r>
          </a:p>
          <a:p>
            <a:pPr algn="l"/>
            <a:endParaRPr lang="en-AU" sz="1600" dirty="0"/>
          </a:p>
        </p:txBody>
      </p:sp>
      <p:grpSp>
        <p:nvGrpSpPr>
          <p:cNvPr id="6" name="Group 5"/>
          <p:cNvGrpSpPr/>
          <p:nvPr/>
        </p:nvGrpSpPr>
        <p:grpSpPr>
          <a:xfrm>
            <a:off x="8367547" y="2181249"/>
            <a:ext cx="2309977" cy="1570972"/>
            <a:chOff x="3482221" y="615001"/>
            <a:chExt cx="1434628" cy="1088344"/>
          </a:xfrm>
        </p:grpSpPr>
        <p:sp>
          <p:nvSpPr>
            <p:cNvPr id="7" name="TextBox 6"/>
            <p:cNvSpPr txBox="1"/>
            <p:nvPr/>
          </p:nvSpPr>
          <p:spPr>
            <a:xfrm>
              <a:off x="3501483" y="615001"/>
              <a:ext cx="700941" cy="362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/>
                <a:t>Vehicle- 30% </a:t>
              </a:r>
              <a:r>
                <a:rPr lang="en-AU" sz="1400" b="1" dirty="0" err="1"/>
                <a:t>Kolliphor</a:t>
              </a:r>
              <a:endParaRPr lang="en-AU" sz="14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187605" y="652054"/>
              <a:ext cx="635989" cy="21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 err="1"/>
                <a:t>LHa</a:t>
              </a:r>
              <a:r>
                <a:rPr lang="en-AU" sz="1400" b="1" dirty="0"/>
                <a:t>-FITC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482221" y="1319084"/>
              <a:ext cx="660378" cy="21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/>
                <a:t>L95-FITC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30940" y="1287043"/>
              <a:ext cx="785909" cy="362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/>
                <a:t>GONBC35-FITC</a:t>
              </a:r>
            </a:p>
          </p:txBody>
        </p:sp>
        <p:cxnSp>
          <p:nvCxnSpPr>
            <p:cNvPr id="11" name="Straight Connector 10"/>
            <p:cNvCxnSpPr>
              <a:endCxn id="13" idx="2"/>
            </p:cNvCxnSpPr>
            <p:nvPr/>
          </p:nvCxnSpPr>
          <p:spPr>
            <a:xfrm>
              <a:off x="4167604" y="636588"/>
              <a:ext cx="564" cy="10667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541509" y="1177756"/>
              <a:ext cx="128026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3514561" y="652055"/>
              <a:ext cx="1307213" cy="105129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400" b="1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788001" y="1905522"/>
            <a:ext cx="1481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Key to images</a:t>
            </a:r>
          </a:p>
        </p:txBody>
      </p:sp>
    </p:spTree>
    <p:extLst>
      <p:ext uri="{BB962C8B-B14F-4D97-AF65-F5344CB8AC3E}">
        <p14:creationId xmlns:p14="http://schemas.microsoft.com/office/powerpoint/2010/main" val="3210308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528" y="3523619"/>
            <a:ext cx="1121739" cy="90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290" y="4472559"/>
            <a:ext cx="1121739" cy="900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698" y="5421499"/>
            <a:ext cx="1121739" cy="900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4015" y="3523619"/>
            <a:ext cx="1121739" cy="900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585" y="3523619"/>
            <a:ext cx="1121739" cy="9000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757" y="3523619"/>
            <a:ext cx="1121739" cy="9000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584" y="4480953"/>
            <a:ext cx="1121739" cy="9000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294" y="4476583"/>
            <a:ext cx="1121739" cy="90000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1008" y="4471501"/>
            <a:ext cx="1121739" cy="900000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7308" y="5427581"/>
            <a:ext cx="1121739" cy="90000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932" y="5421499"/>
            <a:ext cx="1121739" cy="90000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294" y="5421365"/>
            <a:ext cx="1121739" cy="900000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4824014" y="0"/>
            <a:ext cx="575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/>
              <a:t>Brain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539040" y="158732"/>
            <a:ext cx="987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Bright field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158043" y="158730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FITC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205068" y="-26915"/>
            <a:ext cx="1221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/>
              <a:t>Adrenal gland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939463" y="147200"/>
            <a:ext cx="987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Bright field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416214" y="180050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FITC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362485" y="6133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/>
              <a:t>Heart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367759" y="147199"/>
            <a:ext cx="987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Bright field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726090" y="155954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FITC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424811" y="3261715"/>
            <a:ext cx="5373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/>
              <a:t>Lung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8664227" y="152614"/>
            <a:ext cx="987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Bright field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0125949" y="155954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FITC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9458938" y="3263527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/>
              <a:t>Spleen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193334" y="3285802"/>
            <a:ext cx="542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/>
              <a:t>Liver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676809" y="3256705"/>
            <a:ext cx="692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/>
              <a:t>Kidney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7132045" y="11021"/>
            <a:ext cx="828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/>
              <a:t>Pituitary</a:t>
            </a:r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872" y="5421499"/>
            <a:ext cx="1121739" cy="900000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657" y="3524464"/>
            <a:ext cx="1121739" cy="900000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873" y="4472559"/>
            <a:ext cx="1121739" cy="900000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439" y="5421365"/>
            <a:ext cx="1121739" cy="900000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561" y="3523619"/>
            <a:ext cx="1121739" cy="90000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439" y="4472559"/>
            <a:ext cx="1121739" cy="900000"/>
          </a:xfrm>
          <a:prstGeom prst="rect">
            <a:avLst/>
          </a:prstGeom>
        </p:spPr>
      </p:pic>
      <p:pic>
        <p:nvPicPr>
          <p:cNvPr id="103" name="Picture 102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455" y="4472559"/>
            <a:ext cx="1121739" cy="900000"/>
          </a:xfrm>
          <a:prstGeom prst="rect">
            <a:avLst/>
          </a:prstGeom>
        </p:spPr>
      </p:pic>
      <p:pic>
        <p:nvPicPr>
          <p:cNvPr id="104" name="Picture 103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953" y="3523619"/>
            <a:ext cx="1121739" cy="900000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15" y="5421365"/>
            <a:ext cx="1121739" cy="900000"/>
          </a:xfrm>
          <a:prstGeom prst="rect">
            <a:avLst/>
          </a:prstGeom>
        </p:spPr>
      </p:pic>
      <p:pic>
        <p:nvPicPr>
          <p:cNvPr id="106" name="Picture 105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077" y="3523619"/>
            <a:ext cx="1121739" cy="900000"/>
          </a:xfrm>
          <a:prstGeom prst="rect">
            <a:avLst/>
          </a:prstGeom>
        </p:spPr>
      </p:pic>
      <p:pic>
        <p:nvPicPr>
          <p:cNvPr id="107" name="Picture 106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719" y="4467469"/>
            <a:ext cx="1121739" cy="900000"/>
          </a:xfrm>
          <a:prstGeom prst="rect">
            <a:avLst/>
          </a:prstGeom>
        </p:spPr>
      </p:pic>
      <p:sp>
        <p:nvSpPr>
          <p:cNvPr id="112" name="TextBox 111"/>
          <p:cNvSpPr txBox="1"/>
          <p:nvPr/>
        </p:nvSpPr>
        <p:spPr>
          <a:xfrm>
            <a:off x="1037438" y="378895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1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033274" y="472070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2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1033588" y="57158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3</a:t>
            </a:r>
          </a:p>
        </p:txBody>
      </p:sp>
      <p:grpSp>
        <p:nvGrpSpPr>
          <p:cNvPr id="118" name="Group 117"/>
          <p:cNvGrpSpPr/>
          <p:nvPr/>
        </p:nvGrpSpPr>
        <p:grpSpPr>
          <a:xfrm>
            <a:off x="471820" y="374573"/>
            <a:ext cx="10353140" cy="2838010"/>
            <a:chOff x="471820" y="374573"/>
            <a:chExt cx="10353140" cy="283801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8291" y="421449"/>
              <a:ext cx="1121739" cy="900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6698" y="1365049"/>
              <a:ext cx="1121739" cy="900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6698" y="2308546"/>
              <a:ext cx="1121739" cy="900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0216" y="2309372"/>
              <a:ext cx="1121739" cy="9000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9036" y="423939"/>
              <a:ext cx="1121739" cy="9000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0217" y="1367518"/>
              <a:ext cx="1121739" cy="9000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30341" y="417071"/>
              <a:ext cx="1121739" cy="9000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7664" y="421449"/>
              <a:ext cx="1121739" cy="9000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9504" y="1357933"/>
              <a:ext cx="1121739" cy="9000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30194" y="1357933"/>
              <a:ext cx="1121739" cy="900000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42271" y="2295037"/>
              <a:ext cx="1121739" cy="90000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0758" y="2300556"/>
              <a:ext cx="1121739" cy="900000"/>
            </a:xfrm>
            <a:prstGeom prst="rect">
              <a:avLst/>
            </a:prstGeom>
          </p:spPr>
        </p:pic>
        <p:grpSp>
          <p:nvGrpSpPr>
            <p:cNvPr id="52" name="Group 51"/>
            <p:cNvGrpSpPr>
              <a:grpSpLocks noChangeAspect="1"/>
            </p:cNvGrpSpPr>
            <p:nvPr/>
          </p:nvGrpSpPr>
          <p:grpSpPr>
            <a:xfrm>
              <a:off x="1518554" y="374573"/>
              <a:ext cx="1200510" cy="1079164"/>
              <a:chOff x="3480700" y="654099"/>
              <a:chExt cx="1484793" cy="1134218"/>
            </a:xfrm>
          </p:grpSpPr>
          <p:sp>
            <p:nvSpPr>
              <p:cNvPr id="53" name="TextBox 52"/>
              <p:cNvSpPr txBox="1"/>
              <p:nvPr/>
            </p:nvSpPr>
            <p:spPr>
              <a:xfrm>
                <a:off x="3480700" y="687203"/>
                <a:ext cx="861334" cy="328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100" b="1" dirty="0">
                    <a:solidFill>
                      <a:schemeClr val="bg1"/>
                    </a:solidFill>
                  </a:rPr>
                  <a:t>Vehicle</a:t>
                </a: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4201735" y="654099"/>
                <a:ext cx="635988" cy="579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b="1" dirty="0" err="1">
                    <a:solidFill>
                      <a:schemeClr val="bg1"/>
                    </a:solidFill>
                  </a:rPr>
                  <a:t>LHa</a:t>
                </a:r>
                <a:r>
                  <a:rPr lang="en-AU" sz="1200" b="1" dirty="0">
                    <a:solidFill>
                      <a:schemeClr val="bg1"/>
                    </a:solidFill>
                  </a:rPr>
                  <a:t>-FITC</a:t>
                </a: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3554856" y="1208549"/>
                <a:ext cx="660378" cy="579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b="1" dirty="0">
                    <a:solidFill>
                      <a:schemeClr val="bg1"/>
                    </a:solidFill>
                  </a:rPr>
                  <a:t>L95-FITC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4179584" y="1187745"/>
                <a:ext cx="785909" cy="579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b="1" dirty="0">
                    <a:solidFill>
                      <a:schemeClr val="bg1"/>
                    </a:solidFill>
                  </a:rPr>
                  <a:t>G35-FITC</a:t>
                </a:r>
              </a:p>
            </p:txBody>
          </p:sp>
        </p:grpSp>
        <p:pic>
          <p:nvPicPr>
            <p:cNvPr id="50" name="Picture 49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7648" y="2302978"/>
              <a:ext cx="1121739" cy="900000"/>
            </a:xfrm>
            <a:prstGeom prst="rect">
              <a:avLst/>
            </a:prstGeom>
          </p:spPr>
        </p:pic>
        <p:pic>
          <p:nvPicPr>
            <p:cNvPr id="86" name="Picture 85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7649" y="422786"/>
              <a:ext cx="1121739" cy="900000"/>
            </a:xfrm>
            <a:prstGeom prst="rect">
              <a:avLst/>
            </a:prstGeom>
          </p:spPr>
        </p:pic>
        <p:pic>
          <p:nvPicPr>
            <p:cNvPr id="87" name="Picture 86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3262" y="1360710"/>
              <a:ext cx="1121739" cy="900000"/>
            </a:xfrm>
            <a:prstGeom prst="rect">
              <a:avLst/>
            </a:prstGeom>
          </p:spPr>
        </p:pic>
        <p:pic>
          <p:nvPicPr>
            <p:cNvPr id="88" name="Picture 87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60742" y="2312583"/>
              <a:ext cx="1121739" cy="900000"/>
            </a:xfrm>
            <a:prstGeom prst="rect">
              <a:avLst/>
            </a:prstGeom>
          </p:spPr>
        </p:pic>
        <p:pic>
          <p:nvPicPr>
            <p:cNvPr id="89" name="Picture 88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6146" y="1360710"/>
              <a:ext cx="1121739" cy="900000"/>
            </a:xfrm>
            <a:prstGeom prst="rect">
              <a:avLst/>
            </a:prstGeom>
          </p:spPr>
        </p:pic>
        <p:pic>
          <p:nvPicPr>
            <p:cNvPr id="90" name="Picture 89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6669" y="422786"/>
              <a:ext cx="1121739" cy="900000"/>
            </a:xfrm>
            <a:prstGeom prst="rect">
              <a:avLst/>
            </a:prstGeom>
          </p:spPr>
        </p:pic>
        <p:pic>
          <p:nvPicPr>
            <p:cNvPr id="91" name="Picture 90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1051" y="1360710"/>
              <a:ext cx="1121739" cy="900000"/>
            </a:xfrm>
            <a:prstGeom prst="rect">
              <a:avLst/>
            </a:prstGeom>
          </p:spPr>
        </p:pic>
        <p:pic>
          <p:nvPicPr>
            <p:cNvPr id="92" name="Picture 91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708" y="2302978"/>
              <a:ext cx="1121739" cy="900000"/>
            </a:xfrm>
            <a:prstGeom prst="rect">
              <a:avLst/>
            </a:prstGeom>
          </p:spPr>
        </p:pic>
        <p:pic>
          <p:nvPicPr>
            <p:cNvPr id="93" name="Picture 92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67935" y="419174"/>
              <a:ext cx="1121739" cy="900000"/>
            </a:xfrm>
            <a:prstGeom prst="rect">
              <a:avLst/>
            </a:prstGeom>
          </p:spPr>
        </p:pic>
        <p:pic>
          <p:nvPicPr>
            <p:cNvPr id="94" name="Picture 93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03221" y="2290812"/>
              <a:ext cx="1121739" cy="900000"/>
            </a:xfrm>
            <a:prstGeom prst="rect">
              <a:avLst/>
            </a:prstGeom>
          </p:spPr>
        </p:pic>
        <p:pic>
          <p:nvPicPr>
            <p:cNvPr id="95" name="Picture 94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2747" y="417071"/>
              <a:ext cx="1121739" cy="900000"/>
            </a:xfrm>
            <a:prstGeom prst="rect">
              <a:avLst/>
            </a:prstGeom>
          </p:spPr>
        </p:pic>
        <p:pic>
          <p:nvPicPr>
            <p:cNvPr id="96" name="Picture 95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2747" y="1357321"/>
              <a:ext cx="1121739" cy="900000"/>
            </a:xfrm>
            <a:prstGeom prst="rect">
              <a:avLst/>
            </a:prstGeom>
          </p:spPr>
        </p:pic>
        <p:sp>
          <p:nvSpPr>
            <p:cNvPr id="110" name="TextBox 109"/>
            <p:cNvSpPr txBox="1"/>
            <p:nvPr/>
          </p:nvSpPr>
          <p:spPr>
            <a:xfrm>
              <a:off x="1032864" y="68942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/>
                <a:t>1</a:t>
              </a: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1033274" y="167326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/>
                <a:t>2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1033274" y="266045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/>
                <a:t>3</a:t>
              </a:r>
            </a:p>
          </p:txBody>
        </p:sp>
        <p:sp>
          <p:nvSpPr>
            <p:cNvPr id="116" name="TextBox 115"/>
            <p:cNvSpPr txBox="1"/>
            <p:nvPr/>
          </p:nvSpPr>
          <p:spPr>
            <a:xfrm rot="16200000">
              <a:off x="135029" y="1688996"/>
              <a:ext cx="10429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/>
                <a:t>Replicate</a:t>
              </a:r>
            </a:p>
          </p:txBody>
        </p:sp>
      </p:grpSp>
      <p:sp>
        <p:nvSpPr>
          <p:cNvPr id="117" name="TextBox 116"/>
          <p:cNvSpPr txBox="1"/>
          <p:nvPr/>
        </p:nvSpPr>
        <p:spPr>
          <a:xfrm rot="16200000">
            <a:off x="137452" y="4698632"/>
            <a:ext cx="1042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Replicate</a:t>
            </a:r>
          </a:p>
        </p:txBody>
      </p:sp>
    </p:spTree>
    <p:extLst>
      <p:ext uri="{BB962C8B-B14F-4D97-AF65-F5344CB8AC3E}">
        <p14:creationId xmlns:p14="http://schemas.microsoft.com/office/powerpoint/2010/main" val="883384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1131587" y="349127"/>
            <a:ext cx="3256823" cy="4789872"/>
            <a:chOff x="1131587" y="349127"/>
            <a:chExt cx="3256823" cy="478987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8390" y="952570"/>
              <a:ext cx="1121739" cy="900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8388" y="1895181"/>
              <a:ext cx="1121739" cy="900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8387" y="4167542"/>
              <a:ext cx="1121739" cy="900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1695" y="2837792"/>
              <a:ext cx="1121739" cy="9000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671" y="2837792"/>
              <a:ext cx="1121739" cy="9000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671" y="952445"/>
              <a:ext cx="1121739" cy="900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671" y="1891037"/>
              <a:ext cx="1121739" cy="9000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671" y="4167542"/>
              <a:ext cx="1121739" cy="900000"/>
            </a:xfrm>
            <a:prstGeom prst="rect">
              <a:avLst/>
            </a:prstGeom>
          </p:spPr>
        </p:pic>
        <p:grpSp>
          <p:nvGrpSpPr>
            <p:cNvPr id="23" name="Group 22"/>
            <p:cNvGrpSpPr>
              <a:grpSpLocks noChangeAspect="1"/>
            </p:cNvGrpSpPr>
            <p:nvPr/>
          </p:nvGrpSpPr>
          <p:grpSpPr>
            <a:xfrm>
              <a:off x="2076219" y="875083"/>
              <a:ext cx="1200510" cy="1182312"/>
              <a:chOff x="3480700" y="654099"/>
              <a:chExt cx="1484793" cy="1134218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3480700" y="687203"/>
                <a:ext cx="861334" cy="328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100" b="1" dirty="0">
                    <a:solidFill>
                      <a:schemeClr val="bg1"/>
                    </a:solidFill>
                  </a:rPr>
                  <a:t>Vehicle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201735" y="654099"/>
                <a:ext cx="635988" cy="579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b="1" dirty="0" err="1">
                    <a:solidFill>
                      <a:schemeClr val="bg1"/>
                    </a:solidFill>
                  </a:rPr>
                  <a:t>LHa</a:t>
                </a:r>
                <a:r>
                  <a:rPr lang="en-AU" sz="1200" b="1" dirty="0">
                    <a:solidFill>
                      <a:schemeClr val="bg1"/>
                    </a:solidFill>
                  </a:rPr>
                  <a:t>-FITC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554856" y="1208549"/>
                <a:ext cx="660378" cy="579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b="1" dirty="0">
                    <a:solidFill>
                      <a:schemeClr val="bg1"/>
                    </a:solidFill>
                  </a:rPr>
                  <a:t>L95-FITC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179584" y="1187745"/>
                <a:ext cx="785909" cy="579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b="1" dirty="0">
                    <a:solidFill>
                      <a:schemeClr val="bg1"/>
                    </a:solidFill>
                  </a:rPr>
                  <a:t>G35-FITC</a:t>
                </a: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2289023" y="602182"/>
              <a:ext cx="9877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dirty="0"/>
                <a:t>Bright field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623776" y="644668"/>
              <a:ext cx="4919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dirty="0"/>
                <a:t>FITC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680475" y="3859765"/>
              <a:ext cx="13195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b="1" dirty="0"/>
                <a:t>Seminal vesicle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821914" y="349127"/>
              <a:ext cx="9989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b="1" dirty="0"/>
                <a:t>Epididymis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694782" y="124669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/>
                <a:t>1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90618" y="217844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/>
                <a:t>2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690932" y="317356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/>
                <a:t>3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 rot="16200000">
              <a:off x="794796" y="2156371"/>
              <a:ext cx="10429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/>
                <a:t>Replicate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690618" y="452641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/>
                <a:t>2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 rot="16200000">
              <a:off x="794797" y="4432876"/>
              <a:ext cx="10429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/>
                <a:t>Replicate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9771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631" y="2674815"/>
            <a:ext cx="1794783" cy="144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07" y="4170726"/>
            <a:ext cx="1794783" cy="14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07" y="1194823"/>
            <a:ext cx="1794783" cy="144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83" y="2680598"/>
            <a:ext cx="1794782" cy="144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83" y="1202261"/>
            <a:ext cx="1794782" cy="144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165" y="1202261"/>
            <a:ext cx="1794782" cy="1440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176" y="2689187"/>
            <a:ext cx="1794782" cy="1440000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847782" y="1314361"/>
            <a:ext cx="1984041" cy="1216738"/>
            <a:chOff x="3480672" y="704398"/>
            <a:chExt cx="1437748" cy="888295"/>
          </a:xfrm>
        </p:grpSpPr>
        <p:sp>
          <p:nvSpPr>
            <p:cNvPr id="29" name="TextBox 28"/>
            <p:cNvSpPr txBox="1"/>
            <p:nvPr/>
          </p:nvSpPr>
          <p:spPr>
            <a:xfrm>
              <a:off x="3541509" y="704398"/>
              <a:ext cx="700941" cy="362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/>
                <a:t>Vehicle- 30% </a:t>
              </a:r>
              <a:r>
                <a:rPr lang="en-AU" sz="1400" b="1" dirty="0" err="1"/>
                <a:t>Kolliphor</a:t>
              </a:r>
              <a:endParaRPr lang="en-AU" sz="1400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159904" y="798929"/>
              <a:ext cx="635989" cy="21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 err="1"/>
                <a:t>LHa</a:t>
              </a:r>
              <a:r>
                <a:rPr lang="en-AU" sz="1400" b="1" dirty="0"/>
                <a:t>-FITC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480672" y="1290322"/>
              <a:ext cx="660378" cy="21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/>
                <a:t>L95-FITC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132511" y="1230215"/>
              <a:ext cx="785909" cy="362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/>
                <a:t>GONBC35-FITC</a:t>
              </a: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806" y="2674815"/>
            <a:ext cx="1794782" cy="14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808" y="1194823"/>
            <a:ext cx="1794782" cy="14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806" y="4170726"/>
            <a:ext cx="1794782" cy="14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699" y="2674815"/>
            <a:ext cx="1794783" cy="14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699" y="1202261"/>
            <a:ext cx="1794783" cy="14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5629" y="2689187"/>
            <a:ext cx="1794783" cy="144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5630" y="1202261"/>
            <a:ext cx="1794783" cy="144000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1236213" y="840745"/>
            <a:ext cx="10085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/>
              <a:t>Bright field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261775" y="842654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/>
              <a:t>FITC</a:t>
            </a:r>
          </a:p>
        </p:txBody>
      </p:sp>
      <p:sp>
        <p:nvSpPr>
          <p:cNvPr id="39" name="TextBox 38"/>
          <p:cNvSpPr txBox="1"/>
          <p:nvPr/>
        </p:nvSpPr>
        <p:spPr>
          <a:xfrm rot="16200000">
            <a:off x="-251474" y="2633850"/>
            <a:ext cx="1125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/>
              <a:t>Testis/image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906475" y="847558"/>
            <a:ext cx="10085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/>
              <a:t>Bright field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006593" y="847558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/>
              <a:t>FITC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713630" y="847558"/>
            <a:ext cx="10085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/>
              <a:t>Bright field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0916379" y="842654"/>
            <a:ext cx="491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/>
              <a:t>FITC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498586" y="4914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/>
              <a:t>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374180" y="4782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/>
              <a:t>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0007171" y="4782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/>
              <a:t>3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733671" y="94352"/>
            <a:ext cx="1061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/>
              <a:t>Replicate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70327" y="3250617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/>
              <a:t>B1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70327" y="173590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/>
              <a:t>A1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65132" y="47856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/>
              <a:t>A2</a:t>
            </a:r>
          </a:p>
        </p:txBody>
      </p:sp>
    </p:spTree>
    <p:extLst>
      <p:ext uri="{BB962C8B-B14F-4D97-AF65-F5344CB8AC3E}">
        <p14:creationId xmlns:p14="http://schemas.microsoft.com/office/powerpoint/2010/main" val="2333012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50" y="1705965"/>
            <a:ext cx="1794782" cy="144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50" y="220563"/>
            <a:ext cx="1794782" cy="144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756" y="265965"/>
            <a:ext cx="1794782" cy="14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756" y="1775253"/>
            <a:ext cx="1794782" cy="1440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667542" y="5043352"/>
            <a:ext cx="2309977" cy="1570972"/>
            <a:chOff x="3482221" y="615001"/>
            <a:chExt cx="1434628" cy="1088344"/>
          </a:xfrm>
        </p:grpSpPr>
        <p:sp>
          <p:nvSpPr>
            <p:cNvPr id="11" name="TextBox 10"/>
            <p:cNvSpPr txBox="1"/>
            <p:nvPr/>
          </p:nvSpPr>
          <p:spPr>
            <a:xfrm>
              <a:off x="3501483" y="615001"/>
              <a:ext cx="700941" cy="362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/>
                <a:t>Vehicle- 30% </a:t>
              </a:r>
              <a:r>
                <a:rPr lang="en-AU" sz="1400" b="1" dirty="0" err="1"/>
                <a:t>Kolliphor</a:t>
              </a:r>
              <a:endParaRPr lang="en-AU" sz="14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187605" y="652054"/>
              <a:ext cx="635989" cy="21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 err="1"/>
                <a:t>LHa</a:t>
              </a:r>
              <a:r>
                <a:rPr lang="en-AU" sz="1400" b="1" dirty="0"/>
                <a:t>-FITC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482221" y="1319084"/>
              <a:ext cx="660378" cy="21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/>
                <a:t>L95-FITC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130940" y="1287043"/>
              <a:ext cx="785909" cy="362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b="1" dirty="0"/>
                <a:t>GONBC35-FITC</a:t>
              </a:r>
            </a:p>
          </p:txBody>
        </p:sp>
        <p:cxnSp>
          <p:nvCxnSpPr>
            <p:cNvPr id="15" name="Straight Connector 14"/>
            <p:cNvCxnSpPr>
              <a:endCxn id="17" idx="2"/>
            </p:cNvCxnSpPr>
            <p:nvPr/>
          </p:nvCxnSpPr>
          <p:spPr>
            <a:xfrm>
              <a:off x="4167604" y="636588"/>
              <a:ext cx="564" cy="10667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541509" y="1177756"/>
              <a:ext cx="128026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3514561" y="652055"/>
              <a:ext cx="1307213" cy="105129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400" b="1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286515" y="5868007"/>
            <a:ext cx="1481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Key to images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3520" y="265965"/>
            <a:ext cx="1794783" cy="144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519" y="3384445"/>
            <a:ext cx="4038261" cy="324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013" y="220563"/>
            <a:ext cx="1794783" cy="144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909" y="1734064"/>
            <a:ext cx="4038261" cy="32400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210777" y="655455"/>
            <a:ext cx="10102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Animal 1</a:t>
            </a:r>
          </a:p>
          <a:p>
            <a:r>
              <a:rPr lang="en-AU" dirty="0"/>
              <a:t>Testis 1</a:t>
            </a:r>
          </a:p>
          <a:p>
            <a:r>
              <a:rPr lang="en-AU" dirty="0"/>
              <a:t>20 x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265221" y="655455"/>
            <a:ext cx="10102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Animal 3</a:t>
            </a:r>
          </a:p>
          <a:p>
            <a:r>
              <a:rPr lang="en-AU" dirty="0"/>
              <a:t>Testis 2</a:t>
            </a:r>
          </a:p>
          <a:p>
            <a:r>
              <a:rPr lang="en-AU" dirty="0"/>
              <a:t>20 x</a:t>
            </a:r>
          </a:p>
        </p:txBody>
      </p:sp>
    </p:spTree>
    <p:extLst>
      <p:ext uri="{BB962C8B-B14F-4D97-AF65-F5344CB8AC3E}">
        <p14:creationId xmlns:p14="http://schemas.microsoft.com/office/powerpoint/2010/main" val="2670504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573" y="3597295"/>
            <a:ext cx="3589565" cy="288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574" y="613425"/>
            <a:ext cx="3589565" cy="28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73" y="3618357"/>
            <a:ext cx="3589565" cy="28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74" y="613425"/>
            <a:ext cx="3589565" cy="28800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051326" y="26828"/>
            <a:ext cx="4419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>
                <a:solidFill>
                  <a:srgbClr val="FF0000"/>
                </a:solidFill>
              </a:rPr>
              <a:t>Photoshop enhanced images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27840" y="3597295"/>
            <a:ext cx="2898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bg1"/>
                </a:solidFill>
              </a:rPr>
              <a:t>Replicate 1 Testis A L95 +G35</a:t>
            </a:r>
          </a:p>
          <a:p>
            <a:r>
              <a:rPr lang="en-AU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41919" y="669186"/>
            <a:ext cx="2984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bg1"/>
                </a:solidFill>
              </a:rPr>
              <a:t>Replicate 1 Testis A  </a:t>
            </a:r>
            <a:r>
              <a:rPr lang="en-AU" dirty="0" err="1">
                <a:solidFill>
                  <a:schemeClr val="bg1"/>
                </a:solidFill>
              </a:rPr>
              <a:t>veh</a:t>
            </a:r>
            <a:r>
              <a:rPr lang="en-AU" dirty="0">
                <a:solidFill>
                  <a:schemeClr val="bg1"/>
                </a:solidFill>
              </a:rPr>
              <a:t> + </a:t>
            </a:r>
            <a:r>
              <a:rPr lang="en-AU" dirty="0" err="1">
                <a:solidFill>
                  <a:schemeClr val="bg1"/>
                </a:solidFill>
              </a:rPr>
              <a:t>LHa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88607" y="3618357"/>
            <a:ext cx="29963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bg1"/>
                </a:solidFill>
              </a:rPr>
              <a:t>Replicate 3 Testis B  L95 + G35</a:t>
            </a:r>
          </a:p>
          <a:p>
            <a:r>
              <a:rPr lang="en-AU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08733" y="612149"/>
            <a:ext cx="2976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bg1"/>
                </a:solidFill>
              </a:rPr>
              <a:t>Replicate 3 Testis B  </a:t>
            </a:r>
            <a:r>
              <a:rPr lang="en-AU" dirty="0" err="1">
                <a:solidFill>
                  <a:schemeClr val="bg1"/>
                </a:solidFill>
              </a:rPr>
              <a:t>veh</a:t>
            </a:r>
            <a:r>
              <a:rPr lang="en-AU" dirty="0">
                <a:solidFill>
                  <a:schemeClr val="bg1"/>
                </a:solidFill>
              </a:rPr>
              <a:t> + </a:t>
            </a:r>
            <a:r>
              <a:rPr lang="en-AU" dirty="0" err="1">
                <a:solidFill>
                  <a:schemeClr val="bg1"/>
                </a:solidFill>
              </a:rPr>
              <a:t>LHa</a:t>
            </a:r>
            <a:endParaRPr lang="en-AU" dirty="0">
              <a:solidFill>
                <a:schemeClr val="bg1"/>
              </a:solidFill>
            </a:endParaRPr>
          </a:p>
          <a:p>
            <a:r>
              <a:rPr lang="en-AU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01226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8BEE6BE70B174EA6C53D44417107C9" ma:contentTypeVersion="19" ma:contentTypeDescription="Create a new document." ma:contentTypeScope="" ma:versionID="0e211dad47d0dc891d7c9d06744c9269">
  <xsd:schema xmlns:xsd="http://www.w3.org/2001/XMLSchema" xmlns:xs="http://www.w3.org/2001/XMLSchema" xmlns:p="http://schemas.microsoft.com/office/2006/metadata/properties" xmlns:ns2="6807df41-5789-4dc6-9739-d1ad7e8b783d" xmlns:ns3="478ba45d-2061-425a-a043-819229435fed" xmlns:ns4="ae5394b7-e16c-4952-833f-5730ecb68a4d" targetNamespace="http://schemas.microsoft.com/office/2006/metadata/properties" ma:root="true" ma:fieldsID="19d614ee3b92be03f299b981dad514a7" ns2:_="" ns3:_="" ns4:_="">
    <xsd:import namespace="6807df41-5789-4dc6-9739-d1ad7e8b783d"/>
    <xsd:import namespace="478ba45d-2061-425a-a043-819229435fed"/>
    <xsd:import namespace="ae5394b7-e16c-4952-833f-5730ecb68a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2:Category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07df41-5789-4dc6-9739-d1ad7e8b78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Category" ma:index="20" nillable="true" ma:displayName="Category" ma:format="Dropdown" ma:indexed="true" ma:internalName="Category">
      <xsd:simpleType>
        <xsd:restriction base="dms:Text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53abdcd4-f995-4be8-8c9c-da1b1eb6b57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8ba45d-2061-425a-a043-819229435fe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5394b7-e16c-4952-833f-5730ecb68a4d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02c46927-4c21-4f19-ad46-dafdc635213a}" ma:internalName="TaxCatchAll" ma:showField="CatchAllData" ma:web="478ba45d-2061-425a-a043-819229435fe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807df41-5789-4dc6-9739-d1ad7e8b783d">
      <Terms xmlns="http://schemas.microsoft.com/office/infopath/2007/PartnerControls"/>
    </lcf76f155ced4ddcb4097134ff3c332f>
    <TaxCatchAll xmlns="ae5394b7-e16c-4952-833f-5730ecb68a4d" xsi:nil="true"/>
    <Category xmlns="6807df41-5789-4dc6-9739-d1ad7e8b783d" xsi:nil="true"/>
  </documentManagement>
</p:properties>
</file>

<file path=customXml/itemProps1.xml><?xml version="1.0" encoding="utf-8"?>
<ds:datastoreItem xmlns:ds="http://schemas.openxmlformats.org/officeDocument/2006/customXml" ds:itemID="{7358ED7E-B9F4-4337-B009-67FCFA2B376E}"/>
</file>

<file path=customXml/itemProps2.xml><?xml version="1.0" encoding="utf-8"?>
<ds:datastoreItem xmlns:ds="http://schemas.openxmlformats.org/officeDocument/2006/customXml" ds:itemID="{34527837-3485-41C8-A747-D7DD11F5E2BF}"/>
</file>

<file path=customXml/itemProps3.xml><?xml version="1.0" encoding="utf-8"?>
<ds:datastoreItem xmlns:ds="http://schemas.openxmlformats.org/officeDocument/2006/customXml" ds:itemID="{677C4B1C-1AB0-47BE-B36D-DB62091D9F3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269</Words>
  <Application>Microsoft Office PowerPoint</Application>
  <PresentationFormat>Widescreen</PresentationFormat>
  <Paragraphs>93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Angela Booth</dc:creator>
  <cp:lastModifiedBy>Angela Booth</cp:lastModifiedBy>
  <cp:revision>1</cp:revision>
  <dcterms:modified xsi:type="dcterms:W3CDTF">2024-02-26T00:34:18Z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0x010100F98BEE6BE70B174EA6C53D44417107C9</vt:lpwstr>
  </property>
</Properties>
</file>